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509" r:id="rId3"/>
    <p:sldId id="510" r:id="rId4"/>
    <p:sldId id="519" r:id="rId5"/>
    <p:sldId id="512" r:id="rId6"/>
    <p:sldId id="511" r:id="rId7"/>
    <p:sldId id="513" r:id="rId8"/>
    <p:sldId id="514" r:id="rId9"/>
    <p:sldId id="515" r:id="rId10"/>
    <p:sldId id="516" r:id="rId11"/>
    <p:sldId id="517" r:id="rId12"/>
    <p:sldId id="518" r:id="rId13"/>
    <p:sldId id="508" r:id="rId14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35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9"/>
    <p:restoredTop sz="76529"/>
  </p:normalViewPr>
  <p:slideViewPr>
    <p:cSldViewPr>
      <p:cViewPr varScale="1">
        <p:scale>
          <a:sx n="89" d="100"/>
          <a:sy n="89" d="100"/>
        </p:scale>
        <p:origin x="209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2.00506.pdf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ub.packtpub.com/what-if-ais-could-collaborate-using-human-like-values-deepmind-researchers-propose-a-hanabi-platform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necraft101.net/r/villages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baxi.taxi/using-finite-state-machines-in-baxis-ride-booking-system-126c52952a0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fycat.com/thesesarcasticcrownofthornsstarfish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tari-solving-games-with-ai-part-2-neuroevolution-aac2ebb6c72b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ai.com/blog/emergent-tool-use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800" dirty="0"/>
              <a:t>Check distro statement before using:</a:t>
            </a:r>
          </a:p>
          <a:p>
            <a:r>
              <a:rPr lang="en-US" sz="800" dirty="0"/>
              <a:t>DISTRIBUTION STATEMENT A. Approved for pubic release: distribution is unlimited.</a:t>
            </a:r>
          </a:p>
          <a:p>
            <a:r>
              <a:rPr lang="en-US" sz="8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© 2021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8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495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The </a:t>
            </a:r>
            <a:r>
              <a:rPr lang="en-US" sz="1200" dirty="0" err="1"/>
              <a:t>Hanabi</a:t>
            </a:r>
            <a:r>
              <a:rPr lang="en-US" sz="1200" dirty="0"/>
              <a:t> Challenge: A New Frontier for AI Research - </a:t>
            </a:r>
            <a:r>
              <a:rPr lang="en-US" sz="1200" dirty="0">
                <a:hlinkClick r:id="rId3"/>
              </a:rPr>
              <a:t>https://arxiv.org/pdf/1902.00506.pdf</a:t>
            </a:r>
            <a:r>
              <a:rPr lang="en-US" sz="1200" dirty="0"/>
              <a:t> </a:t>
            </a:r>
          </a:p>
          <a:p>
            <a:r>
              <a:rPr lang="en-US" sz="1200" dirty="0">
                <a:hlinkClick r:id="rId4"/>
              </a:rPr>
              <a:t>https://hub.packtpub.com/what-if-ais-could-collaborate-using-human-like-values-deepmind-researchers-propose-a-hanabi-platform/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4214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7235">
              <a:defRPr/>
            </a:pPr>
            <a:r>
              <a:rPr lang="en-US" b="1" dirty="0"/>
              <a:t>Testing cognitive concepts related to games</a:t>
            </a:r>
          </a:p>
          <a:p>
            <a:pPr defTabSz="917235">
              <a:defRPr/>
            </a:pPr>
            <a:r>
              <a:rPr lang="en-US" dirty="0"/>
              <a:t>E.g. Testing the limits of framing</a:t>
            </a:r>
          </a:p>
          <a:p>
            <a:pPr defTabSz="917235">
              <a:defRPr/>
            </a:pPr>
            <a:r>
              <a:rPr lang="en-US" dirty="0"/>
              <a:t>Change the title of the prisoner’s dilemma game, observe player behavior changes</a:t>
            </a:r>
          </a:p>
          <a:p>
            <a:pPr defTabSz="917235">
              <a:defRPr/>
            </a:pPr>
            <a:r>
              <a:rPr lang="en-US" dirty="0"/>
              <a:t>Lie about payoff table, observe player behavior changes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FBA5-F957-4CE9-A734-9CFA9C4F560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50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http://www.minecraft101.net/r/villages.html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82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https://blog.baxi.taxi/using-finite-state-machines-in-baxis-ride-booking-system-126c52952a04</a:t>
            </a:r>
            <a:endParaRPr lang="en-US" dirty="0"/>
          </a:p>
          <a:p>
            <a:r>
              <a:rPr lang="en-US" dirty="0">
                <a:hlinkClick r:id="rId4"/>
              </a:rPr>
              <a:t>https://gfycat.com/thesesarcasticcrownofthornsstarfish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159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https://towardsdatascience.com/atari-solving-games-with-ai-part-2-neuroevolution-aac2ebb6c72b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6334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https://openai.com/blog/emergent-tool-use/</a:t>
            </a:r>
            <a:endParaRPr lang="en-US" dirty="0"/>
          </a:p>
          <a:p>
            <a:r>
              <a:rPr lang="en-US" dirty="0"/>
              <a:t>https://images.app.goo.gl/D7Hex528k2RqZ6DC9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1714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0525" y="693738"/>
            <a:ext cx="6153150" cy="34623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0BE28CF-9C7C-4B04-ABED-53683CB7B66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0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3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ts val="22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ts val="2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ts val="18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ts val="16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ts val="14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776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915522" cy="4830616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defRPr/>
            </a:lvl1pPr>
            <a:lvl2pPr marL="539750" indent="-255588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defRPr sz="1800"/>
            </a:lvl2pPr>
            <a:lvl3pPr marL="757238" indent="-18415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90000"/>
              <a:buFont typeface="Arial" pitchFamily="34" charset="0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85000"/>
              <a:buFontTx/>
              <a:buNone/>
              <a:defRPr sz="1200"/>
            </a:lvl5pPr>
            <a:lvl6pPr>
              <a:buFont typeface="Arial" pitchFamily="34" charset="0"/>
              <a:buChar char="•"/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79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BWSI</a:t>
            </a:r>
            <a:r>
              <a:rPr lang="en-US" altLang="en-US" sz="700" b="1" i="0" baseline="0" dirty="0"/>
              <a:t>-SGAI Intro AI 2 -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 dirty="0"/>
              <a:t>JAK  -  Summer 2021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  <p:sldLayoutId id="2147483693" r:id="rId11"/>
    <p:sldLayoutId id="2147483694" r:id="rId12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8697-no-press-diplomacy-modeling-multi-agent-gameplay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Grp="1" noChangeArrowheads="1"/>
          </p:cNvSpPr>
          <p:nvPr>
            <p:ph type="subTitle" idx="1"/>
          </p:nvPr>
        </p:nvSpPr>
        <p:spPr>
          <a:xfrm>
            <a:off x="2513014" y="1657350"/>
            <a:ext cx="7286625" cy="3200400"/>
          </a:xfrm>
          <a:noFill/>
          <a:ln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3600" dirty="0"/>
              <a:t>Serious Games and AI</a:t>
            </a:r>
          </a:p>
          <a:p>
            <a:pPr>
              <a:spcAft>
                <a:spcPts val="1000"/>
              </a:spcAft>
            </a:pPr>
            <a:r>
              <a:rPr lang="en-US" sz="3600" dirty="0"/>
              <a:t>Intro to AI Part 2 – AI + Games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/>
              <a:t>Summer 2021</a:t>
            </a:r>
          </a:p>
        </p:txBody>
      </p:sp>
    </p:spTree>
    <p:extLst>
      <p:ext uri="{BB962C8B-B14F-4D97-AF65-F5344CB8AC3E}">
        <p14:creationId xmlns:p14="http://schemas.microsoft.com/office/powerpoint/2010/main" val="307606538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“Solving” the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Solving can mean a number of things but typically is used to mean:</a:t>
            </a:r>
            <a:endParaRPr lang="en-US" sz="2200" dirty="0"/>
          </a:p>
          <a:p>
            <a:pPr lvl="1"/>
            <a:r>
              <a:rPr lang="en-US" sz="2200" dirty="0"/>
              <a:t>Finding optimal strategies</a:t>
            </a:r>
          </a:p>
          <a:p>
            <a:pPr lvl="2"/>
            <a:r>
              <a:rPr lang="en-US" sz="2000" dirty="0"/>
              <a:t>May not always be possible</a:t>
            </a:r>
          </a:p>
          <a:p>
            <a:pPr lvl="1"/>
            <a:r>
              <a:rPr lang="en-US" sz="2200" dirty="0"/>
              <a:t>Provides baselines</a:t>
            </a:r>
          </a:p>
          <a:p>
            <a:pPr lvl="2"/>
            <a:r>
              <a:rPr lang="en-US" sz="2000" dirty="0"/>
              <a:t>Player Performance</a:t>
            </a:r>
          </a:p>
          <a:p>
            <a:pPr lvl="2"/>
            <a:r>
              <a:rPr lang="en-US" sz="2000" dirty="0"/>
              <a:t>Algorithm Performance</a:t>
            </a:r>
          </a:p>
          <a:p>
            <a:pPr lvl="1"/>
            <a:r>
              <a:rPr lang="en-US" sz="2200" dirty="0"/>
              <a:t>Super human performance</a:t>
            </a:r>
            <a:endParaRPr lang="en-US" sz="2000" dirty="0"/>
          </a:p>
          <a:p>
            <a:r>
              <a:rPr lang="en-US" sz="2400" dirty="0"/>
              <a:t>Using these methods to analyze data</a:t>
            </a:r>
          </a:p>
          <a:p>
            <a:pPr lvl="1"/>
            <a:r>
              <a:rPr lang="en-US" sz="2200" dirty="0"/>
              <a:t>Useful comparisons</a:t>
            </a:r>
          </a:p>
          <a:p>
            <a:pPr lvl="1"/>
            <a:r>
              <a:rPr lang="en-US" sz="2200" dirty="0"/>
              <a:t>Objective baselines</a:t>
            </a:r>
          </a:p>
          <a:p>
            <a:pPr lvl="1"/>
            <a:r>
              <a:rPr lang="en-US" sz="2200" dirty="0"/>
              <a:t>Exploration into game fundamentals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952142"/>
            <a:ext cx="4165194" cy="41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78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Interesting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Explore strategies that humans and analysts didn’t expect</a:t>
            </a:r>
            <a:endParaRPr lang="en-US" sz="2200" dirty="0"/>
          </a:p>
          <a:p>
            <a:r>
              <a:rPr lang="en-US" sz="2400" dirty="0"/>
              <a:t>Compare strategies from different groups</a:t>
            </a:r>
          </a:p>
          <a:p>
            <a:r>
              <a:rPr lang="en-US" sz="2400" dirty="0"/>
              <a:t>Find good strategies without human players</a:t>
            </a:r>
            <a:endParaRPr lang="en-US" sz="2200" dirty="0"/>
          </a:p>
        </p:txBody>
      </p:sp>
      <p:grpSp>
        <p:nvGrpSpPr>
          <p:cNvPr id="6" name="Group 5"/>
          <p:cNvGrpSpPr/>
          <p:nvPr/>
        </p:nvGrpSpPr>
        <p:grpSpPr>
          <a:xfrm>
            <a:off x="743741" y="3093720"/>
            <a:ext cx="10701342" cy="2926080"/>
            <a:chOff x="760412" y="3250257"/>
            <a:chExt cx="10701342" cy="2926080"/>
          </a:xfrm>
        </p:grpSpPr>
        <p:pic>
          <p:nvPicPr>
            <p:cNvPr id="4" name="Picture 3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1114" y="3250257"/>
              <a:ext cx="5120640" cy="292608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0412" y="3250257"/>
              <a:ext cx="5120640" cy="29260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030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Modeling Errors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Validate correctness of your model</a:t>
            </a:r>
          </a:p>
          <a:p>
            <a:pPr lvl="1"/>
            <a:r>
              <a:rPr lang="en-US" sz="2200" dirty="0"/>
              <a:t>Show how well expert strategies perform</a:t>
            </a:r>
          </a:p>
          <a:p>
            <a:pPr lvl="1"/>
            <a:r>
              <a:rPr lang="en-US" sz="2200" dirty="0"/>
              <a:t>See how the model performs under variable conditions</a:t>
            </a:r>
          </a:p>
          <a:p>
            <a:pPr lvl="1"/>
            <a:r>
              <a:rPr lang="en-US" sz="2200" dirty="0"/>
              <a:t>Investigate how and when the model differs from reality</a:t>
            </a:r>
          </a:p>
          <a:p>
            <a:r>
              <a:rPr lang="en-US" sz="2400" dirty="0"/>
              <a:t>Find degenerate strategies</a:t>
            </a:r>
          </a:p>
          <a:p>
            <a:pPr lvl="1"/>
            <a:r>
              <a:rPr lang="en-US" sz="2000" dirty="0"/>
              <a:t>Provides game balance</a:t>
            </a:r>
          </a:p>
          <a:p>
            <a:pPr lvl="1"/>
            <a:r>
              <a:rPr lang="en-US" sz="2000" dirty="0"/>
              <a:t>Highlights issues with in-game incentives</a:t>
            </a:r>
          </a:p>
          <a:p>
            <a:pPr lvl="1"/>
            <a:r>
              <a:rPr lang="en-US" sz="2000" dirty="0"/>
              <a:t>Ensure game rules support key environment factors</a:t>
            </a:r>
          </a:p>
          <a:p>
            <a:pPr lvl="1"/>
            <a:r>
              <a:rPr lang="en-US" sz="2000" dirty="0"/>
              <a:t>Reduces cheating and exploitation</a:t>
            </a:r>
          </a:p>
        </p:txBody>
      </p:sp>
    </p:spTree>
    <p:extLst>
      <p:ext uri="{BB962C8B-B14F-4D97-AF65-F5344CB8AC3E}">
        <p14:creationId xmlns:p14="http://schemas.microsoft.com/office/powerpoint/2010/main" val="3427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404009-5353-A842-B848-DDF0864D65E8}"/>
              </a:ext>
            </a:extLst>
          </p:cNvPr>
          <p:cNvSpPr/>
          <p:nvPr/>
        </p:nvSpPr>
        <p:spPr bwMode="auto">
          <a:xfrm>
            <a:off x="4869" y="0"/>
            <a:ext cx="12183955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2412" y="0"/>
            <a:ext cx="9144000" cy="6858000"/>
          </a:xfrm>
          <a:prstGeom prst="rect">
            <a:avLst/>
          </a:prstGeom>
          <a:solidFill>
            <a:schemeClr val="tx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88419D2-D7AD-B948-82B9-0BE7DD1C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81214" y="885143"/>
            <a:ext cx="8029575" cy="5324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942DA9-9767-AC40-89F7-8E576D9C2579}"/>
              </a:ext>
            </a:extLst>
          </p:cNvPr>
          <p:cNvSpPr/>
          <p:nvPr/>
        </p:nvSpPr>
        <p:spPr>
          <a:xfrm>
            <a:off x="3037490" y="2564525"/>
            <a:ext cx="6358758" cy="2051089"/>
          </a:xfrm>
          <a:prstGeom prst="rect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402497F-6BE9-864B-AACE-AE795A723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16252" y="2606130"/>
            <a:ext cx="2294882" cy="1776684"/>
          </a:xfrm>
          <a:prstGeom prst="rect">
            <a:avLst/>
          </a:prstGeom>
          <a:ln w="34925">
            <a:solidFill>
              <a:schemeClr val="bg1"/>
            </a:solidFill>
          </a:ln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1056F372-23E1-3F48-998D-F6A35CB202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clrChange>
              <a:clrFrom>
                <a:srgbClr val="1B2630"/>
              </a:clrFrom>
              <a:clrTo>
                <a:srgbClr val="1B263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38541" y="2432359"/>
            <a:ext cx="5281884" cy="2051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13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and AI</a:t>
            </a:r>
          </a:p>
          <a:p>
            <a:pPr lvl="1"/>
            <a:r>
              <a:rPr lang="en-US" dirty="0"/>
              <a:t>Why games are good for stuff</a:t>
            </a:r>
          </a:p>
          <a:p>
            <a:pPr lvl="1"/>
            <a:r>
              <a:rPr lang="en-US" dirty="0"/>
              <a:t>Recent advancements</a:t>
            </a:r>
          </a:p>
          <a:p>
            <a:r>
              <a:rPr lang="en-US" dirty="0"/>
              <a:t>Traditional game AI</a:t>
            </a:r>
          </a:p>
          <a:p>
            <a:pPr lvl="1"/>
            <a:r>
              <a:rPr lang="en-US" dirty="0"/>
              <a:t>Non-player characters (NPC)</a:t>
            </a:r>
          </a:p>
          <a:p>
            <a:pPr lvl="1"/>
            <a:r>
              <a:rPr lang="en-US" dirty="0"/>
              <a:t>Pathing</a:t>
            </a:r>
          </a:p>
          <a:p>
            <a:r>
              <a:rPr lang="en-US" dirty="0"/>
              <a:t>AI as game analysis tools</a:t>
            </a:r>
          </a:p>
          <a:p>
            <a:pPr lvl="1"/>
            <a:r>
              <a:rPr lang="en-US" dirty="0"/>
              <a:t>“Solving” the game</a:t>
            </a:r>
          </a:p>
          <a:p>
            <a:pPr lvl="1"/>
            <a:r>
              <a:rPr lang="en-US" dirty="0"/>
              <a:t>Finding good Strategies</a:t>
            </a:r>
          </a:p>
          <a:p>
            <a:pPr lvl="1"/>
            <a:r>
              <a:rPr lang="en-US" dirty="0"/>
              <a:t>Finding modeling errors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39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Games?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Reinforcement Learning data requirements </a:t>
            </a:r>
          </a:p>
          <a:p>
            <a:pPr lvl="1"/>
            <a:r>
              <a:rPr lang="en-US" sz="2200" dirty="0"/>
              <a:t>A game is a good environment for RL</a:t>
            </a:r>
          </a:p>
          <a:p>
            <a:pPr lvl="1"/>
            <a:r>
              <a:rPr lang="en-US" sz="2200" dirty="0"/>
              <a:t>No labeled truth for direct supervised learning (well, kind of)</a:t>
            </a:r>
          </a:p>
          <a:p>
            <a:pPr lvl="1"/>
            <a:r>
              <a:rPr lang="en-US" sz="2200" dirty="0"/>
              <a:t>Other ML techniques (clustering, dimensionality reduction) are useful too</a:t>
            </a:r>
          </a:p>
          <a:p>
            <a:r>
              <a:rPr lang="en-US" sz="2400" dirty="0"/>
              <a:t>Clarity and Simplicity (compared to the real world)</a:t>
            </a:r>
          </a:p>
          <a:p>
            <a:pPr lvl="1"/>
            <a:r>
              <a:rPr lang="en-US" sz="2200" dirty="0"/>
              <a:t>Rewards are well structured and clear</a:t>
            </a:r>
          </a:p>
          <a:p>
            <a:pPr lvl="1"/>
            <a:r>
              <a:rPr lang="en-US" sz="2200" dirty="0"/>
              <a:t>Action space can be restricted</a:t>
            </a:r>
          </a:p>
          <a:p>
            <a:pPr lvl="1"/>
            <a:r>
              <a:rPr lang="en-US" sz="2200" dirty="0"/>
              <a:t>State space can be controlled</a:t>
            </a:r>
          </a:p>
          <a:p>
            <a:r>
              <a:rPr lang="en-US" sz="2400" dirty="0"/>
              <a:t>Speed</a:t>
            </a:r>
          </a:p>
          <a:p>
            <a:pPr lvl="1"/>
            <a:r>
              <a:rPr lang="en-US" sz="2200" dirty="0"/>
              <a:t>Games can run faster than real time (speeds up training)</a:t>
            </a:r>
          </a:p>
          <a:p>
            <a:r>
              <a:rPr lang="en-US" sz="2400" dirty="0"/>
              <a:t>Benchmarking</a:t>
            </a:r>
          </a:p>
          <a:p>
            <a:pPr lvl="1"/>
            <a:r>
              <a:rPr lang="en-US" sz="2200" dirty="0"/>
              <a:t>Games can be used as standard environments for judging algorithms</a:t>
            </a:r>
          </a:p>
        </p:txBody>
      </p:sp>
    </p:spTree>
    <p:extLst>
      <p:ext uri="{BB962C8B-B14F-4D97-AF65-F5344CB8AC3E}">
        <p14:creationId xmlns:p14="http://schemas.microsoft.com/office/powerpoint/2010/main" val="2422544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AI, Why Still have Human Players?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Cannot fully abstract humans away</a:t>
            </a:r>
          </a:p>
          <a:p>
            <a:pPr lvl="1"/>
            <a:r>
              <a:rPr lang="en-US" sz="2200" dirty="0"/>
              <a:t>Most models of human behavior are not that great</a:t>
            </a:r>
          </a:p>
          <a:p>
            <a:r>
              <a:rPr lang="en-US" sz="2400" dirty="0"/>
              <a:t>Insights into human decision making</a:t>
            </a:r>
          </a:p>
          <a:p>
            <a:pPr lvl="1"/>
            <a:r>
              <a:rPr lang="en-US" sz="2200" dirty="0"/>
              <a:t>Games as a sensor, AI as an analysis tool</a:t>
            </a:r>
          </a:p>
          <a:p>
            <a:pPr lvl="1"/>
            <a:r>
              <a:rPr lang="en-US" sz="2200" dirty="0"/>
              <a:t>Often times we want to gain insights from humans</a:t>
            </a:r>
          </a:p>
          <a:p>
            <a:r>
              <a:rPr lang="en-US" sz="2400" dirty="0"/>
              <a:t>A complementary mixture</a:t>
            </a:r>
          </a:p>
          <a:p>
            <a:pPr lvl="1"/>
            <a:r>
              <a:rPr lang="en-US" sz="2200" dirty="0"/>
              <a:t>Keep humans around for what they are best at</a:t>
            </a:r>
          </a:p>
          <a:p>
            <a:pPr lvl="1"/>
            <a:r>
              <a:rPr lang="en-US" sz="2200" dirty="0"/>
              <a:t>Allow machines to shine where they are best</a:t>
            </a:r>
          </a:p>
          <a:p>
            <a:r>
              <a:rPr lang="en-US" sz="2400" dirty="0"/>
              <a:t>ML warm start</a:t>
            </a:r>
          </a:p>
          <a:p>
            <a:pPr lvl="1"/>
            <a:r>
              <a:rPr lang="en-US" sz="2200" dirty="0"/>
              <a:t>Jumpstart ML algorithms</a:t>
            </a:r>
          </a:p>
          <a:p>
            <a:pPr lvl="1"/>
            <a:r>
              <a:rPr lang="en-US" sz="2200" dirty="0"/>
              <a:t>Generate data</a:t>
            </a:r>
          </a:p>
          <a:p>
            <a:pPr lvl="1"/>
            <a:r>
              <a:rPr lang="en-US" sz="2200" dirty="0"/>
              <a:t>Provide labels for existing data</a:t>
            </a:r>
          </a:p>
        </p:txBody>
      </p:sp>
    </p:spTree>
    <p:extLst>
      <p:ext uri="{BB962C8B-B14F-4D97-AF65-F5344CB8AC3E}">
        <p14:creationId xmlns:p14="http://schemas.microsoft.com/office/powerpoint/2010/main" val="3342107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Advancements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Frontier of AI/ML is overflowing into gaming</a:t>
            </a:r>
          </a:p>
          <a:p>
            <a:pPr lvl="1"/>
            <a:r>
              <a:rPr lang="en-US" sz="2200" dirty="0"/>
              <a:t>RL beyond the pixel (</a:t>
            </a:r>
            <a:r>
              <a:rPr lang="en-US" sz="2200" dirty="0" err="1"/>
              <a:t>Deepmind</a:t>
            </a:r>
            <a:r>
              <a:rPr lang="en-US" sz="2200" dirty="0"/>
              <a:t>, </a:t>
            </a:r>
            <a:r>
              <a:rPr lang="en-US" sz="2200" dirty="0" err="1"/>
              <a:t>Hanabi</a:t>
            </a:r>
            <a:r>
              <a:rPr lang="en-US" sz="2200" dirty="0"/>
              <a:t>, </a:t>
            </a:r>
            <a:r>
              <a:rPr lang="en-US" sz="2200" dirty="0" err="1"/>
              <a:t>Starcraft</a:t>
            </a:r>
            <a:r>
              <a:rPr lang="en-US" sz="2200" dirty="0"/>
              <a:t>, Poker, Diplomacy)</a:t>
            </a:r>
          </a:p>
          <a:p>
            <a:pPr lvl="1"/>
            <a:r>
              <a:rPr lang="en-US" sz="2200" dirty="0"/>
              <a:t>Optimal play and strategies</a:t>
            </a:r>
          </a:p>
          <a:p>
            <a:pPr lvl="1"/>
            <a:r>
              <a:rPr lang="en-US" sz="2200" dirty="0"/>
              <a:t>Test bounds of game (AI vs AI play)</a:t>
            </a:r>
          </a:p>
          <a:p>
            <a:pPr lvl="1"/>
            <a:r>
              <a:rPr lang="en-US" sz="2200" dirty="0"/>
              <a:t>Augment data</a:t>
            </a:r>
          </a:p>
          <a:p>
            <a:pPr lvl="1"/>
            <a:r>
              <a:rPr lang="en-US" sz="2200" dirty="0"/>
              <a:t>Realistic opponents (controlled data collection)</a:t>
            </a:r>
          </a:p>
          <a:p>
            <a:pPr lvl="1"/>
            <a:r>
              <a:rPr lang="en-US" sz="2200" dirty="0"/>
              <a:t>Developing decision support algorithms</a:t>
            </a:r>
          </a:p>
          <a:p>
            <a:pPr marL="283464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8411" y="2219637"/>
            <a:ext cx="4292809" cy="8886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7618411" y="3195503"/>
            <a:ext cx="4495801" cy="2481939"/>
            <a:chOff x="7076750" y="2169268"/>
            <a:chExt cx="4821648" cy="25097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076750" y="2169268"/>
              <a:ext cx="4821648" cy="250973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076750" y="4212418"/>
              <a:ext cx="4742356" cy="379037"/>
            </a:xfrm>
            <a:prstGeom prst="rect">
              <a:avLst/>
            </a:prstGeom>
            <a:solidFill>
              <a:srgbClr val="FFFF00">
                <a:alpha val="15000"/>
              </a:srgbClr>
            </a:solidFill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9012" y="4151644"/>
            <a:ext cx="5627663" cy="149314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1171" y="5677442"/>
            <a:ext cx="5043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Check it out yourself on </a:t>
            </a:r>
            <a:r>
              <a:rPr lang="en-US" b="1" dirty="0" err="1"/>
              <a:t>github</a:t>
            </a:r>
            <a:r>
              <a:rPr lang="en-US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54874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633082" y="1293094"/>
            <a:ext cx="10719130" cy="4961792"/>
          </a:xfrm>
        </p:spPr>
        <p:txBody>
          <a:bodyPr>
            <a:normAutofit/>
          </a:bodyPr>
          <a:lstStyle/>
          <a:p>
            <a:r>
              <a:rPr lang="en-US" sz="2400" dirty="0"/>
              <a:t>Developing AI algorithms</a:t>
            </a:r>
          </a:p>
          <a:p>
            <a:pPr lvl="1"/>
            <a:r>
              <a:rPr lang="en-US" sz="2200" dirty="0"/>
              <a:t>Shifting from zero sum to collaboration</a:t>
            </a:r>
          </a:p>
          <a:p>
            <a:r>
              <a:rPr lang="en-US" sz="2400" dirty="0"/>
              <a:t>Human Machine Teaming</a:t>
            </a:r>
          </a:p>
          <a:p>
            <a:pPr lvl="1"/>
            <a:r>
              <a:rPr lang="en-US" sz="2200" dirty="0"/>
              <a:t>Collaborative Robotics</a:t>
            </a:r>
          </a:p>
          <a:p>
            <a:pPr lvl="1"/>
            <a:r>
              <a:rPr lang="en-US" sz="2200" dirty="0"/>
              <a:t>Team problem solving</a:t>
            </a:r>
          </a:p>
          <a:p>
            <a:pPr lvl="0"/>
            <a:r>
              <a:rPr lang="en-US" sz="2400" dirty="0"/>
              <a:t>Cognitive Gaming Experiments</a:t>
            </a:r>
          </a:p>
          <a:p>
            <a:pPr lvl="1"/>
            <a:r>
              <a:rPr lang="en-US" sz="2200" dirty="0"/>
              <a:t>Testing cognitive concepts related to games</a:t>
            </a:r>
          </a:p>
          <a:p>
            <a:pPr lvl="1"/>
            <a:r>
              <a:rPr lang="en-US" sz="2200" dirty="0"/>
              <a:t>Games as experiments for human factors analysis</a:t>
            </a:r>
          </a:p>
          <a:p>
            <a:pPr lvl="2"/>
            <a:r>
              <a:rPr lang="en-US" sz="2200" dirty="0"/>
              <a:t>Software that teaches you how to use it in situ</a:t>
            </a:r>
          </a:p>
          <a:p>
            <a:pPr lvl="1"/>
            <a:r>
              <a:rPr lang="en-US" sz="2200" dirty="0"/>
              <a:t>Games for basic cognitive research</a:t>
            </a:r>
          </a:p>
          <a:p>
            <a:pPr lvl="2"/>
            <a:r>
              <a:rPr lang="en-US" sz="2200" dirty="0"/>
              <a:t>Bounds on cognitive / indicators of overload</a:t>
            </a:r>
          </a:p>
          <a:p>
            <a:pPr lvl="2"/>
            <a:r>
              <a:rPr lang="en-US" sz="2200" dirty="0"/>
              <a:t>Situational awareness maintenance and transfer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1"/>
            <a:r>
              <a:rPr lang="en-US" dirty="0"/>
              <a:t>Recent Advancements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3412" y="6400800"/>
            <a:ext cx="72998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>
                <a:hlinkClick r:id="rId3"/>
              </a:rPr>
              <a:t>https://papers.nips.cc/paper/8697-no-press-diplomacy-modeling-multi-agent-gameplay.pdf</a:t>
            </a:r>
            <a:endParaRPr lang="en-US" sz="1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r="50672" b="10251"/>
          <a:stretch/>
        </p:blipFill>
        <p:spPr>
          <a:xfrm>
            <a:off x="8467429" y="1044365"/>
            <a:ext cx="2926080" cy="24465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l="49999" r="1" b="8039"/>
          <a:stretch/>
        </p:blipFill>
        <p:spPr>
          <a:xfrm>
            <a:off x="8467429" y="3563491"/>
            <a:ext cx="2926080" cy="24730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29378" t="91735" r="27889" b="-453"/>
          <a:stretch/>
        </p:blipFill>
        <p:spPr>
          <a:xfrm>
            <a:off x="8837612" y="6019800"/>
            <a:ext cx="24384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49999" r="1" b="8039"/>
          <a:stretch/>
        </p:blipFill>
        <p:spPr>
          <a:xfrm>
            <a:off x="8467429" y="3522780"/>
            <a:ext cx="2926080" cy="247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53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Game AI: NPCs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Non-playable characters (NPCs)</a:t>
            </a:r>
          </a:p>
          <a:p>
            <a:pPr lvl="1"/>
            <a:r>
              <a:rPr lang="en-US" sz="2200" dirty="0"/>
              <a:t>Usually the first thing that comes to mind when they hear AI in gaming</a:t>
            </a:r>
          </a:p>
          <a:p>
            <a:r>
              <a:rPr lang="en-US" sz="2400" dirty="0"/>
              <a:t>It’s not… </a:t>
            </a:r>
            <a:r>
              <a:rPr lang="en-US" sz="2400" i="1" dirty="0"/>
              <a:t>wrong</a:t>
            </a:r>
            <a:r>
              <a:rPr lang="en-US" sz="2400" dirty="0"/>
              <a:t> to say this is AI in gaming</a:t>
            </a:r>
          </a:p>
          <a:p>
            <a:pPr lvl="1"/>
            <a:r>
              <a:rPr lang="en-US" sz="2200" dirty="0"/>
              <a:t>Often utilizes many ML and graph models for AI behavior</a:t>
            </a:r>
          </a:p>
          <a:p>
            <a:pPr lvl="1"/>
            <a:r>
              <a:rPr lang="en-US" sz="2200" dirty="0"/>
              <a:t>But… the focus is improving the gameplay experience rather than analysis</a:t>
            </a:r>
          </a:p>
          <a:p>
            <a:r>
              <a:rPr lang="en-US" sz="2400" dirty="0"/>
              <a:t>Popular methods:</a:t>
            </a:r>
          </a:p>
          <a:p>
            <a:pPr lvl="1"/>
            <a:r>
              <a:rPr lang="en-US" sz="2200" dirty="0"/>
              <a:t>Monte Carlo Tree Search</a:t>
            </a:r>
          </a:p>
          <a:p>
            <a:pPr lvl="1"/>
            <a:r>
              <a:rPr lang="en-US" sz="2200" dirty="0"/>
              <a:t>Pathfinding (A* and the like)</a:t>
            </a:r>
          </a:p>
          <a:p>
            <a:pPr lvl="1"/>
            <a:r>
              <a:rPr lang="en-US" sz="2200" dirty="0"/>
              <a:t>State Machines (typically finite)</a:t>
            </a:r>
          </a:p>
          <a:p>
            <a:pPr lvl="1"/>
            <a:r>
              <a:rPr lang="en-US" sz="2200" dirty="0"/>
              <a:t>Composer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190" y="3352800"/>
            <a:ext cx="5193821" cy="291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859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Game 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Pathfinding</a:t>
            </a:r>
          </a:p>
          <a:p>
            <a:r>
              <a:rPr lang="en-US" sz="2400" dirty="0"/>
              <a:t>Finite State Machine</a:t>
            </a:r>
          </a:p>
          <a:p>
            <a:r>
              <a:rPr lang="en-US" sz="2400" dirty="0"/>
              <a:t>Monte Carlo Tree Search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06" y="990600"/>
            <a:ext cx="4341406" cy="25006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5" y="3021239"/>
            <a:ext cx="6796087" cy="29718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321" y="3567450"/>
            <a:ext cx="5261872" cy="267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29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6D5D5-FA55-AC4D-805F-0ED722DD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for Game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2FE80-E296-A149-8C62-1839CC93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Our focus is to use AI as an analysis tool</a:t>
            </a:r>
          </a:p>
          <a:p>
            <a:pPr lvl="1"/>
            <a:r>
              <a:rPr lang="en-US" sz="2200" dirty="0"/>
              <a:t>NOT for developing AI</a:t>
            </a:r>
          </a:p>
          <a:p>
            <a:pPr lvl="1"/>
            <a:r>
              <a:rPr lang="en-US" sz="2200" dirty="0"/>
              <a:t>NOT for entertainment purposes</a:t>
            </a:r>
          </a:p>
          <a:p>
            <a:r>
              <a:rPr lang="en-US" sz="2400" dirty="0"/>
              <a:t>Games as part of the research process</a:t>
            </a:r>
          </a:p>
          <a:p>
            <a:pPr lvl="1"/>
            <a:r>
              <a:rPr lang="en-US" sz="2200" dirty="0"/>
              <a:t>Research question and hypothesis drives what data needs to be collected</a:t>
            </a:r>
          </a:p>
          <a:p>
            <a:pPr lvl="1"/>
            <a:r>
              <a:rPr lang="en-US" sz="2200" dirty="0"/>
              <a:t>Games can be a good means of collecting data from humans</a:t>
            </a:r>
          </a:p>
          <a:p>
            <a:pPr lvl="2"/>
            <a:r>
              <a:rPr lang="en-US" sz="2000" dirty="0"/>
              <a:t>Especially if we are concerned with human decision making</a:t>
            </a:r>
          </a:p>
          <a:p>
            <a:pPr lvl="1"/>
            <a:r>
              <a:rPr lang="en-US" sz="2200" dirty="0"/>
              <a:t>Analyzing the data provides insights into the research question</a:t>
            </a:r>
          </a:p>
          <a:p>
            <a:r>
              <a:rPr lang="en-US" sz="2400" dirty="0"/>
              <a:t>When doing research with games, when is AI the right tool?</a:t>
            </a:r>
          </a:p>
          <a:p>
            <a:pPr lvl="1"/>
            <a:r>
              <a:rPr lang="en-US" sz="2200" dirty="0"/>
              <a:t>“Solving” the game</a:t>
            </a:r>
          </a:p>
          <a:p>
            <a:pPr lvl="1"/>
            <a:r>
              <a:rPr lang="en-US" sz="2200" dirty="0"/>
              <a:t>Finding new strategies</a:t>
            </a:r>
          </a:p>
          <a:p>
            <a:pPr lvl="1"/>
            <a:r>
              <a:rPr lang="en-US" sz="2200" dirty="0"/>
              <a:t>Finding modeling errors</a:t>
            </a:r>
          </a:p>
        </p:txBody>
      </p:sp>
    </p:spTree>
    <p:extLst>
      <p:ext uri="{BB962C8B-B14F-4D97-AF65-F5344CB8AC3E}">
        <p14:creationId xmlns:p14="http://schemas.microsoft.com/office/powerpoint/2010/main" val="783882040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1849</TotalTime>
  <Pages>1</Pages>
  <Words>960</Words>
  <Application>Microsoft Office PowerPoint</Application>
  <PresentationFormat>Custom</PresentationFormat>
  <Paragraphs>144</Paragraphs>
  <Slides>13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ＭＳ Ｐゴシック</vt:lpstr>
      <vt:lpstr>Arial</vt:lpstr>
      <vt:lpstr>Times New Roman</vt:lpstr>
      <vt:lpstr>Wingdings</vt:lpstr>
      <vt:lpstr>Lincoln_2012_v16x9</vt:lpstr>
      <vt:lpstr>PowerPoint Presentation</vt:lpstr>
      <vt:lpstr>Overview</vt:lpstr>
      <vt:lpstr>Why Games?</vt:lpstr>
      <vt:lpstr>With AI, Why Still have Human Players?</vt:lpstr>
      <vt:lpstr>Recent Advancements</vt:lpstr>
      <vt:lpstr>Recent Advancements</vt:lpstr>
      <vt:lpstr>Traditional Game AI: NPCs</vt:lpstr>
      <vt:lpstr>Traditional Game AI</vt:lpstr>
      <vt:lpstr>AI for Game Data Analysis</vt:lpstr>
      <vt:lpstr>“Solving” the Game</vt:lpstr>
      <vt:lpstr>Finding Interesting Strategies</vt:lpstr>
      <vt:lpstr>Finding Modeling Errors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 Grimm</dc:creator>
  <cp:keywords/>
  <dc:description/>
  <cp:lastModifiedBy>Kurucar, Joel - 0441 - MITLL</cp:lastModifiedBy>
  <cp:revision>54</cp:revision>
  <cp:lastPrinted>2001-06-18T18:57:59Z</cp:lastPrinted>
  <dcterms:created xsi:type="dcterms:W3CDTF">2019-03-14T14:36:12Z</dcterms:created>
  <dcterms:modified xsi:type="dcterms:W3CDTF">2021-07-05T00:35:11Z</dcterms:modified>
  <cp:category/>
</cp:coreProperties>
</file>